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</p:sldMasterIdLst>
  <p:notesMasterIdLst>
    <p:notesMasterId r:id="rId53"/>
  </p:notesMasterIdLst>
  <p:handoutMasterIdLst>
    <p:handoutMasterId r:id="rId54"/>
  </p:handoutMasterIdLst>
  <p:sldIdLst>
    <p:sldId id="725" r:id="rId5"/>
    <p:sldId id="523" r:id="rId6"/>
    <p:sldId id="685" r:id="rId7"/>
    <p:sldId id="686" r:id="rId8"/>
    <p:sldId id="687" r:id="rId9"/>
    <p:sldId id="688" r:id="rId10"/>
    <p:sldId id="689" r:id="rId11"/>
    <p:sldId id="594" r:id="rId12"/>
    <p:sldId id="595" r:id="rId13"/>
    <p:sldId id="596" r:id="rId14"/>
    <p:sldId id="724" r:id="rId15"/>
    <p:sldId id="623" r:id="rId16"/>
    <p:sldId id="637" r:id="rId17"/>
    <p:sldId id="638" r:id="rId18"/>
    <p:sldId id="639" r:id="rId19"/>
    <p:sldId id="640" r:id="rId20"/>
    <p:sldId id="641" r:id="rId21"/>
    <p:sldId id="643" r:id="rId22"/>
    <p:sldId id="644" r:id="rId23"/>
    <p:sldId id="710" r:id="rId24"/>
    <p:sldId id="645" r:id="rId25"/>
    <p:sldId id="646" r:id="rId26"/>
    <p:sldId id="711" r:id="rId27"/>
    <p:sldId id="690" r:id="rId28"/>
    <p:sldId id="693" r:id="rId29"/>
    <p:sldId id="694" r:id="rId30"/>
    <p:sldId id="713" r:id="rId31"/>
    <p:sldId id="692" r:id="rId32"/>
    <p:sldId id="695" r:id="rId33"/>
    <p:sldId id="696" r:id="rId34"/>
    <p:sldId id="697" r:id="rId35"/>
    <p:sldId id="717" r:id="rId36"/>
    <p:sldId id="718" r:id="rId37"/>
    <p:sldId id="719" r:id="rId38"/>
    <p:sldId id="720" r:id="rId39"/>
    <p:sldId id="721" r:id="rId40"/>
    <p:sldId id="723" r:id="rId41"/>
    <p:sldId id="722" r:id="rId42"/>
    <p:sldId id="699" r:id="rId43"/>
    <p:sldId id="700" r:id="rId44"/>
    <p:sldId id="707" r:id="rId45"/>
    <p:sldId id="708" r:id="rId46"/>
    <p:sldId id="715" r:id="rId47"/>
    <p:sldId id="709" r:id="rId48"/>
    <p:sldId id="591" r:id="rId49"/>
    <p:sldId id="726" r:id="rId50"/>
    <p:sldId id="514" r:id="rId51"/>
    <p:sldId id="727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767691"/>
    <a:srgbClr val="D2A010"/>
    <a:srgbClr val="FFFFFF"/>
    <a:srgbClr val="C6C0AA"/>
    <a:srgbClr val="F9F0AB"/>
    <a:srgbClr val="F9E6AB"/>
    <a:srgbClr val="F9FAAB"/>
    <a:srgbClr val="7676AA"/>
    <a:srgbClr val="603A14"/>
    <a:srgbClr val="E85C0E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91" d="100"/>
          <a:sy n="91" d="100"/>
        </p:scale>
        <p:origin x="-306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9/28/2015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23847C15-1145-47B4-A15C-6D570ACD8A9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19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317843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21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70905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79B22FF-16EC-44CB-A298-E47E41D67125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22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484034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23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178515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24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911658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623733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17043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4487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45081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27E-985F-48B3-8850-E7A19971FA51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300677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C2E71-CDF7-4E92-A503-0EB54294F777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20628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7AD2C1E0-2960-4679-86AC-EF162CD5092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13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8853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4C438BC-B483-4D96-BAC5-0F01F18C5756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14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91534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84BB1A29-A751-48FB-B432-F8C4EFEE1C77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15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77422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B4B4D5A-EB9C-43C1-92C9-80E77CA475E8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16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926577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4C901C4-D3E0-4DDC-882B-7B0D85070CDC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53196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B52E359-A968-4DA7-A672-6E58BAD2720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18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4222911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21881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83956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988677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50373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314094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771339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21568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4264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265541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9054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560717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282401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594952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8.png"/><Relationship Id="rId18" Type="http://schemas.openxmlformats.org/officeDocument/2006/relationships/image" Target="../media/image51.png"/><Relationship Id="rId3" Type="http://schemas.openxmlformats.org/officeDocument/2006/relationships/hyperlink" Target="http://softuni.org/courses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jpeg"/><Relationship Id="rId15" Type="http://schemas.openxmlformats.org/officeDocument/2006/relationships/image" Target="../media/image49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52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softwaregroup-bg.com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Files and Streams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File Types, Using Streams, Manipulating Files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s://encrypted-tbn0.gstatic.com/images?q=tbn:ANd9GcSaZB2T6_9l1YpBBLNYZNXa952tpje4TCY3f-BjwnGAq5aFS88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19242"/>
            <a:ext cx="3799095" cy="28456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342975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dirty="0"/>
              <a:t> are </a:t>
            </a:r>
            <a:r>
              <a:rPr lang="en-US" dirty="0" smtClean="0"/>
              <a:t>means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transferring</a:t>
            </a:r>
            <a:r>
              <a:rPr lang="en-US" dirty="0" smtClean="0"/>
              <a:t> (reading and writing) </a:t>
            </a:r>
            <a:r>
              <a:rPr lang="en-US" dirty="0"/>
              <a:t>data into and from devices</a:t>
            </a:r>
          </a:p>
          <a:p>
            <a:pPr>
              <a:lnSpc>
                <a:spcPct val="100000"/>
              </a:lnSpc>
            </a:pPr>
            <a:r>
              <a:rPr lang="en-US" dirty="0"/>
              <a:t>Streams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</a:t>
            </a:r>
            <a:r>
              <a:rPr lang="en-US" dirty="0"/>
              <a:t>consecutive </a:t>
            </a:r>
            <a:r>
              <a:rPr lang="en-US" dirty="0" smtClean="0"/>
              <a:t>access to its </a:t>
            </a:r>
            <a:r>
              <a:rPr lang="en-US" dirty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Different types of streams are available to access different data sources: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File access, network access, memory streams and others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Streams </a:t>
            </a:r>
            <a:r>
              <a:rPr lang="en-US" dirty="0"/>
              <a:t>are </a:t>
            </a:r>
            <a:r>
              <a:rPr lang="en-US" dirty="0" smtClean="0"/>
              <a:t>opened </a:t>
            </a:r>
            <a:r>
              <a:rPr lang="en-US" dirty="0"/>
              <a:t>before using </a:t>
            </a:r>
            <a:r>
              <a:rPr lang="en-US" dirty="0" smtClean="0"/>
              <a:t>them </a:t>
            </a:r>
            <a:r>
              <a:rPr lang="en-US" dirty="0"/>
              <a:t>and closed after that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</a:t>
            </a:r>
            <a:r>
              <a:rPr lang="en-US" dirty="0"/>
              <a:t>Basics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159969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Position</a:t>
            </a:r>
            <a:r>
              <a:rPr lang="en-US" dirty="0" smtClean="0"/>
              <a:t> is the current position in the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Buffer</a:t>
            </a:r>
            <a:r>
              <a:rPr lang="en-US" dirty="0"/>
              <a:t> keeps the current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position + n</a:t>
            </a:r>
            <a:r>
              <a:rPr lang="en-US" dirty="0" smtClean="0"/>
              <a:t> </a:t>
            </a:r>
            <a:r>
              <a:rPr lang="en-US" dirty="0"/>
              <a:t>bytes of the </a:t>
            </a:r>
            <a:r>
              <a:rPr lang="en-US" dirty="0" smtClean="0"/>
              <a:t>stream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– Example</a:t>
            </a:r>
            <a:endParaRPr lang="bg-BG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554162" y="1971126"/>
            <a:ext cx="86868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82762" y="1971125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736966051"/>
              </p:ext>
            </p:extLst>
          </p:nvPr>
        </p:nvGraphicFramePr>
        <p:xfrm>
          <a:off x="1827212" y="2507699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5651163" y="-2261001"/>
            <a:ext cx="430999" cy="80010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3812" y="85238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Length = 9</a:t>
            </a:r>
            <a:endParaRPr lang="en-US" sz="2800" dirty="0"/>
          </a:p>
        </p:txBody>
      </p:sp>
      <p:sp>
        <p:nvSpPr>
          <p:cNvPr id="2" name="Down Arrow 1"/>
          <p:cNvSpPr/>
          <p:nvPr/>
        </p:nvSpPr>
        <p:spPr>
          <a:xfrm rot="10800000">
            <a:off x="2132012" y="3284676"/>
            <a:ext cx="304800" cy="37287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16230" y="3158983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</a:t>
            </a:r>
            <a:endParaRPr lang="en-US" sz="2800" dirty="0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310243770"/>
              </p:ext>
            </p:extLst>
          </p:nvPr>
        </p:nvGraphicFramePr>
        <p:xfrm>
          <a:off x="178276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3963" y="4114800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Buffer</a:t>
            </a:r>
            <a:endParaRPr lang="en-US" sz="2800" dirty="0"/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617593387"/>
              </p:ext>
            </p:extLst>
          </p:nvPr>
        </p:nvGraphicFramePr>
        <p:xfrm>
          <a:off x="3679788" y="4139137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306173922"/>
              </p:ext>
            </p:extLst>
          </p:nvPr>
        </p:nvGraphicFramePr>
        <p:xfrm>
          <a:off x="5484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430445688"/>
              </p:ext>
            </p:extLst>
          </p:nvPr>
        </p:nvGraphicFramePr>
        <p:xfrm>
          <a:off x="7389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761738765"/>
              </p:ext>
            </p:extLst>
          </p:nvPr>
        </p:nvGraphicFramePr>
        <p:xfrm>
          <a:off x="92186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9570445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141E-6 1.48148E-6 L 0.1500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04 1.48148E-6 L 0.29383 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9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3 0.00046 L 0.44022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022 0.00046 L 0.58765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2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5000"/>
              </a:spcBef>
              <a:defRPr/>
            </a:pPr>
            <a:r>
              <a:rPr lang="en-US" altLang="en-US" noProof="1" smtClean="0">
                <a:latin typeface="+mj-lt"/>
              </a:rPr>
              <a:t>Base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R</a:t>
            </a:r>
            <a:r>
              <a:rPr lang="en-US" altLang="en-US" noProof="1" smtClean="0">
                <a:latin typeface="+mj-lt"/>
              </a:rPr>
              <a:t>ead and write data from and to external data storage mechanisms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MemoryStream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NetworkStream</a:t>
            </a:r>
          </a:p>
          <a:p>
            <a:pPr>
              <a:spcBef>
                <a:spcPct val="35000"/>
              </a:spcBef>
              <a:defRPr/>
            </a:pPr>
            <a:r>
              <a:rPr lang="en-US" altLang="en-US" noProof="1" smtClean="0">
                <a:latin typeface="+mj-lt"/>
              </a:rPr>
              <a:t>Pass-through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R</a:t>
            </a:r>
            <a:r>
              <a:rPr lang="en-US" altLang="en-US" noProof="1" smtClean="0">
                <a:latin typeface="+mj-lt"/>
              </a:rPr>
              <a:t>ead and write from and to other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G</a:t>
            </a:r>
            <a:r>
              <a:rPr lang="en-US" altLang="en-US" noProof="1" smtClean="0">
                <a:latin typeface="+mj-lt"/>
              </a:rPr>
              <a:t>ive additional functionality (buffering, compression, encryption)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BufferedStream</a:t>
            </a:r>
            <a:r>
              <a:rPr lang="en-US" altLang="en-US" noProof="1" smtClean="0"/>
              <a:t> </a:t>
            </a:r>
            <a:r>
              <a:rPr lang="en-US" altLang="en-US" noProof="1" smtClean="0">
                <a:latin typeface="+mj-lt"/>
              </a:rPr>
              <a:t>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CryptoStream</a:t>
            </a:r>
            <a:endParaRPr lang="en-US" alt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Types in .NET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25855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en-US" smtClean="0"/>
              <a:t>Base Streams</a:t>
            </a:r>
            <a:endParaRPr lang="bg-BG" altLang="en-US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File, Memory, Network</a:t>
            </a:r>
            <a:endParaRPr lang="en-US" dirty="0"/>
          </a:p>
        </p:txBody>
      </p:sp>
      <p:pic>
        <p:nvPicPr>
          <p:cNvPr id="1026" name="Picture 2" descr="https://www.pehub.com/wp-content/uploads/2014/03/data-stream-shutterstock_1047832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447800"/>
            <a:ext cx="4419600" cy="3159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="" xmlns:p14="http://schemas.microsoft.com/office/powerpoint/2010/main" val="256994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 base class for all streams is the abstract class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There are defined methods for the main operations with streams in it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Some streams do not support read, write or positioning operations </a:t>
            </a:r>
            <a:endParaRPr lang="en-US" altLang="en-US" dirty="0" smtClean="0"/>
          </a:p>
          <a:p>
            <a:pPr lvl="1">
              <a:lnSpc>
                <a:spcPct val="93000"/>
              </a:lnSpc>
              <a:defRPr/>
            </a:pPr>
            <a:r>
              <a:rPr lang="en-US" altLang="en-US" dirty="0" smtClean="0"/>
              <a:t>P</a:t>
            </a:r>
            <a:r>
              <a:rPr lang="en-US" altLang="en-US" noProof="1" smtClean="0"/>
              <a:t>roperties</a:t>
            </a:r>
            <a:r>
              <a:rPr lang="en-US" altLang="en-US" dirty="0" smtClean="0"/>
              <a:t>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CanWrite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noProof="1" smtClean="0"/>
              <a:t>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CanSeek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 smtClean="0"/>
              <a:t>are provided</a:t>
            </a:r>
            <a:r>
              <a:rPr lang="en-US" altLang="en-US" noProof="1" smtClean="0"/>
              <a:t> </a:t>
            </a:r>
          </a:p>
          <a:p>
            <a:pPr lvl="1">
              <a:lnSpc>
                <a:spcPct val="93000"/>
              </a:lnSpc>
              <a:defRPr/>
            </a:pPr>
            <a:r>
              <a:rPr lang="en-US" altLang="en-US" noProof="1" smtClean="0"/>
              <a:t>Streams which support positioning have the properties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altLang="en-US" noProof="1" smtClean="0"/>
              <a:t> 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</a:p>
        </p:txBody>
      </p:sp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The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 </a:t>
            </a:r>
            <a:endParaRPr lang="bg-BG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690221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27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Read(byte[]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Read as many as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bg-BG" altLang="en-US" dirty="0" smtClean="0"/>
              <a:t> </a:t>
            </a:r>
            <a:r>
              <a:rPr lang="en-US" altLang="en-US" dirty="0" smtClean="0"/>
              <a:t>bytes from input stream,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Returns the number of read bytes or 0 if end of stream is reached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freeze for undefined time while reads at least 1 byte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read less than the claimed number of bytes</a:t>
            </a:r>
            <a:endParaRPr lang="bg-BG" altLang="en-US" dirty="0" smtClean="0"/>
          </a:p>
        </p:txBody>
      </p:sp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</a:t>
            </a:r>
            <a:endParaRPr lang="bg-BG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407014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29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Writes to output stream sequence of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en-US" dirty="0" smtClean="0"/>
              <a:t> bytes,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  <a:endParaRPr lang="en-US" altLang="en-US" dirty="0" smtClean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Can freeze for undefined time, until send all bytes to their destination</a:t>
            </a:r>
            <a:endParaRPr lang="bg-BG" altLang="en-US" sz="2600" dirty="0"/>
          </a:p>
          <a:p>
            <a:pPr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Sends the internal buffers data to its destination (data storage, I/O device, etc.)</a:t>
            </a:r>
            <a:endParaRPr lang="bg-BG" altLang="en-US" dirty="0" smtClean="0"/>
          </a:p>
        </p:txBody>
      </p:sp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(2)</a:t>
            </a:r>
          </a:p>
        </p:txBody>
      </p:sp>
    </p:spTree>
    <p:extLst>
      <p:ext uri="{BB962C8B-B14F-4D97-AF65-F5344CB8AC3E}">
        <p14:creationId xmlns="" xmlns:p14="http://schemas.microsoft.com/office/powerpoint/2010/main" val="29268799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Close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Calls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Closes the connection to the device (mechanism) </a:t>
            </a:r>
          </a:p>
          <a:p>
            <a:pPr lvl="1">
              <a:defRPr/>
            </a:pPr>
            <a:r>
              <a:rPr lang="en-US" altLang="en-US" dirty="0" smtClean="0"/>
              <a:t>Releases the used resources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SeekOrigin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bg-BG" altLang="en-US" dirty="0" smtClean="0"/>
              <a:t> – </a:t>
            </a:r>
            <a:r>
              <a:rPr lang="en-US" altLang="en-US" dirty="0" smtClean="0"/>
              <a:t>moves the position (if supported) with given offset towards the beginning, the end or the current position</a:t>
            </a:r>
          </a:p>
        </p:txBody>
      </p:sp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/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</a:t>
            </a:r>
            <a:r>
              <a:rPr lang="en-US" altLang="en-US" dirty="0"/>
              <a:t>3</a:t>
            </a:r>
            <a:r>
              <a:rPr lang="bg-BG" alt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375328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</a:t>
            </a:r>
            <a:endParaRPr lang="bg-BG" altLang="en-US" smtClean="0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Buffer the data and effectively increase performance</a:t>
            </a:r>
          </a:p>
          <a:p>
            <a:pPr>
              <a:defRPr/>
            </a:pPr>
            <a:r>
              <a:rPr lang="en-US" altLang="en-US" dirty="0" smtClean="0"/>
              <a:t>Call for read of even 1 byte makes read of more kilobytes in advance</a:t>
            </a:r>
          </a:p>
          <a:p>
            <a:pPr lvl="1">
              <a:defRPr/>
            </a:pPr>
            <a:r>
              <a:rPr lang="en-US" altLang="en-US" dirty="0" smtClean="0"/>
              <a:t>The stream keeps them in an internal buffer</a:t>
            </a:r>
            <a:endParaRPr lang="bg-BG" altLang="en-US" dirty="0" smtClean="0"/>
          </a:p>
          <a:p>
            <a:pPr>
              <a:defRPr/>
            </a:pPr>
            <a:r>
              <a:rPr lang="en-US" altLang="en-US" dirty="0" smtClean="0"/>
              <a:t>Next read returns data from the internal buffer 	</a:t>
            </a:r>
          </a:p>
          <a:p>
            <a:pPr lvl="1">
              <a:defRPr/>
            </a:pPr>
            <a:r>
              <a:rPr lang="en-US" altLang="en-US" dirty="0" smtClean="0"/>
              <a:t>Very fast operation</a:t>
            </a:r>
            <a:endParaRPr lang="bg-BG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089575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Written data is stored in internal buffer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Very fast operation</a:t>
            </a:r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When buffer overloads: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r>
              <a:rPr lang="en-US" altLang="en-US" dirty="0" smtClean="0"/>
              <a:t>is called 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The data is sent to its destination</a:t>
            </a:r>
            <a:endParaRPr lang="bg-BG" altLang="en-US" dirty="0" smtClean="0"/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In</a:t>
            </a:r>
            <a:r>
              <a:rPr lang="bg-BG" altLang="en-US" dirty="0" smtClean="0"/>
              <a:t> .NET </a:t>
            </a:r>
            <a:r>
              <a:rPr lang="en-US" altLang="en-US" dirty="0" smtClean="0"/>
              <a:t>we use the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System.IO.BufferedStream</a:t>
            </a:r>
            <a:r>
              <a:rPr lang="en-US" altLang="en-US" dirty="0" smtClean="0">
                <a:latin typeface="+mj-lt"/>
              </a:rPr>
              <a:t> </a:t>
            </a:r>
            <a:r>
              <a:rPr lang="en-US" altLang="en-US" dirty="0" smtClean="0"/>
              <a:t>class</a:t>
            </a:r>
            <a:endParaRPr lang="en-US" altLang="en-US" noProof="1" smtClean="0"/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 </a:t>
            </a:r>
            <a:r>
              <a:rPr lang="bg-BG" altLang="en-US" smtClean="0"/>
              <a:t>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162827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What are Files?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Binary and Text Files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What are Streams?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Stream </a:t>
            </a:r>
            <a:r>
              <a:rPr lang="en-US" dirty="0" smtClean="0"/>
              <a:t>Basics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Stream Types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File, Memory, Network Streams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Crypto, Gzip Streams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noProof="1" smtClean="0"/>
              <a:t>Readers and Writers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File </a:t>
            </a:r>
            <a:r>
              <a:rPr lang="en-US" dirty="0"/>
              <a:t>and Directory Operations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endParaRPr lang="bg-BG" dirty="0" smtClean="0"/>
          </a:p>
          <a:p>
            <a:pPr marL="711200" lvl="1" indent="0">
              <a:lnSpc>
                <a:spcPct val="100000"/>
              </a:lnSpc>
              <a:buNone/>
            </a:pPr>
            <a:endParaRPr lang="en-US" sz="3600" dirty="0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7526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426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 smtClean="0"/>
              <a:t>File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074" name="Picture 2" descr="http://fc08.deviantart.net/fs71/f/2012/265/4/b/steampunk_application_octet_stream_file_icon_by_pendragon1966-d5fiev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981200"/>
            <a:ext cx="2057400" cy="2641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hop.rings-things.com/cart/pc/catalog/4/4/-7/44-780-4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3246465"/>
            <a:ext cx="1066800" cy="4987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content-fra.xx.fbcdn.net/hphotos-xpa1/t31.0-8/s960x960/11206618_10153100349164823_3665872152875840108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951" y="1981200"/>
            <a:ext cx="1736870" cy="2605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831372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The</a:t>
            </a:r>
            <a:r>
              <a:rPr lang="bg-BG" altLang="en-US" dirty="0" smtClean="0"/>
              <a:t> </a:t>
            </a:r>
            <a:r>
              <a:rPr lang="en-US" alt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altLang="en-US" dirty="0" smtClean="0"/>
              <a:t> Class</a:t>
            </a:r>
            <a:endParaRPr lang="en-US" altLang="en-US" noProof="1" smtClean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Inherits the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altLang="en-US" dirty="0" smtClean="0"/>
              <a:t> class and supports all its methods and properties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Supports reading, writing, positioning operations, etc.</a:t>
            </a:r>
            <a:endParaRPr lang="bg-BG" altLang="en-US" dirty="0" smtClean="0"/>
          </a:p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The constructor contains parameters for</a:t>
            </a:r>
            <a:r>
              <a:rPr lang="bg-BG" altLang="en-US" dirty="0" smtClean="0"/>
              <a:t>: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name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open mode</a:t>
            </a:r>
            <a:endParaRPr lang="bg-BG" altLang="en-US" dirty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access mode</a:t>
            </a:r>
            <a:endParaRPr lang="bg-BG" altLang="en-US" dirty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Competitive users access mode</a:t>
            </a:r>
            <a:endParaRPr lang="bg-BG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46613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30000"/>
              </a:spcBef>
              <a:buFontTx/>
              <a:buNone/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opening file mode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OpenOrCreate</a:t>
            </a:r>
            <a:r>
              <a:rPr lang="en-US" altLang="en-US" noProof="1" smtClean="0"/>
              <a:t>,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Truncate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FileAccess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operations mode for the file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FileShare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access rules for other users while file is opened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The</a:t>
            </a:r>
            <a:r>
              <a:rPr lang="bg-BG" altLang="en-US" smtClean="0"/>
              <a:t> </a:t>
            </a:r>
            <a:r>
              <a:rPr lang="en-US" altLang="en-US" noProof="1" smtClean="0">
                <a:latin typeface="Courier New" panose="02070309020205020404" pitchFamily="49" charset="0"/>
              </a:rPr>
              <a:t>FileStream</a:t>
            </a:r>
            <a:r>
              <a:rPr lang="en-US" altLang="en-US" smtClean="0"/>
              <a:t> Class (2)</a:t>
            </a:r>
            <a:endParaRPr lang="bg-BG" altLang="en-US" smtClean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7313612" y="2177168"/>
            <a:ext cx="3326599" cy="586523"/>
          </a:xfrm>
          <a:prstGeom prst="wedgeRoundRectCallout">
            <a:avLst>
              <a:gd name="adj1" fmla="val -96826"/>
              <a:gd name="adj2" fmla="val -6024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 parameters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0099"/>
            <a:ext cx="10515600" cy="7940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 fs = new FileStream(string fileName, FileMode 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[,FileAccess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[, File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Share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46108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r>
              <a:rPr lang="en-US" sz="3000" noProof="1" smtClean="0"/>
              <a:t>Using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sz="3000" noProof="1" smtClean="0"/>
              <a:t>-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sz="3000" noProof="1" smtClean="0"/>
              <a:t> guarantees the stream will always close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Encoding.UTF8.GetBytes()</a:t>
            </a:r>
            <a:r>
              <a:rPr lang="en-US" sz="3000" noProof="1" smtClean="0"/>
              <a:t> returns the underlying bytes of the character</a:t>
            </a:r>
            <a:endParaRPr lang="en-US" sz="3000" noProof="1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Writing Text to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31780" y="1151118"/>
            <a:ext cx="10722088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</a:t>
            </a:r>
            <a:r>
              <a:rPr lang="bg-BG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Кирилица";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fileStream = new FileStream("../../log.txt", FileMode.Create);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byte[] bytes = Encoding.UTF8.GetBytes(text);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fileStream.Write(bytes, 0, bytes.Length);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fileStream.Close();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02993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Copying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3924" y="1120200"/>
            <a:ext cx="1072208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source = new FileStream(DuckImagePath, FileMode.Open))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destination = </a:t>
            </a:r>
          </a:p>
          <a:p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new FileStream(DestinationPath, FileMode.Create))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byte[] buffer = new byte[4096];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while (true)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int readBytes = source.Read(buffer, 0, buffer.Length);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if (readBytes == 0)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break;</a:t>
            </a:r>
          </a:p>
          <a:p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destination.Write(buffer, 0, readBytes);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3046412" y="5709307"/>
            <a:ext cx="3326599" cy="1012172"/>
          </a:xfrm>
          <a:prstGeom prst="wedgeRoundRectCallout">
            <a:avLst>
              <a:gd name="adj1" fmla="val -97451"/>
              <a:gd name="adj2" fmla="val -407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automatically closes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15631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Copying a 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2" descr="http://telcontar.net/store/archive/CrashGallery/images/crash/e/dumbestima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20" y="2514600"/>
            <a:ext cx="4236056" cy="18011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909627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4" name="Picture 6" descr="http://icons.iconarchive.com/icons/icons-land/vista-hardware-devices/256/Comput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8743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ryicon.com/icon/png/System/Simple/RAM%20Dr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2280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iki.documentfoundation.org/images/5/57/TDF_motifscatterStream_110318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2" y="3067338"/>
            <a:ext cx="3733800" cy="8651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161159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Reading In-Memory String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31780" y="1295400"/>
            <a:ext cx="10544232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"In-memory text.";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bytes = Encoding.UTF8.GetBytes(text);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memoryStream = new MemoryStream(bytes))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int readByte = memoryStream.ReadByte();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(readByte == -1)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break;                   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Console.WriteLine((char) readByte);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10519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Stream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www.namedevelopment.com/blog/Brain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2323166"/>
            <a:ext cx="1905000" cy="2228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251723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2" name="Picture 4" descr="http://www.lionlike.com/wp-content/uploads/2012/04/home_ne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48" y="1447800"/>
            <a:ext cx="4953000" cy="323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94372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688256"/>
          </a:xfrm>
        </p:spPr>
        <p:txBody>
          <a:bodyPr/>
          <a:lstStyle/>
          <a:p>
            <a:r>
              <a:rPr lang="en-US" dirty="0" smtClean="0"/>
              <a:t>What are Files?</a:t>
            </a:r>
            <a:endParaRPr lang="en-US" dirty="0"/>
          </a:p>
        </p:txBody>
      </p:sp>
      <p:pic>
        <p:nvPicPr>
          <p:cNvPr id="1034" name="Picture 10" descr="http://cdn8.howtogeek.com/wp-content/uploads/2014/08/650x300xfiles-and-folders-in-filing-cabinet.png.pagespeed.ic.K_4Fac0RL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48" y="2020100"/>
            <a:ext cx="4800600" cy="22156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997549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Web Server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51121"/>
            <a:ext cx="11580813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tcpListener = new TcpListener(IPAddress.Any, PortNumber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tcpListener.Start();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Console.WriteLine("Listening on port {0}...", PortNumber);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(NetworkStream stream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tcpListener.AcceptTcpClient().GetStream())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byte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request = new byte[4096];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stream.Read(request, 0, 4096);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Console.WriteLine(Encoding.UTF8.GetString(request));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html = string.Format("{0}{1}{2}{3} - {4}{2}{1}{0}",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"&lt;html&gt;", "&lt;body&gt;", "&lt;h1&gt;", "Welcome to my awesome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site!",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DateTime.Now);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byte[] htmlBytes = Encoding.UTF8.GetBytes(html);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stream.Write(htmlBytes, 0, htmlBytes.Length);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667047" y="1968639"/>
            <a:ext cx="3326599" cy="586523"/>
          </a:xfrm>
          <a:prstGeom prst="wedgeRoundRectCallout">
            <a:avLst>
              <a:gd name="adj1" fmla="val -34042"/>
              <a:gd name="adj2" fmla="val 11337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557426" y="3535515"/>
            <a:ext cx="3326599" cy="586523"/>
          </a:xfrm>
          <a:prstGeom prst="wedgeRoundRectCallout">
            <a:avLst>
              <a:gd name="adj1" fmla="val -64028"/>
              <a:gd name="adj2" fmla="val 2302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Reads request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6519315" y="6055544"/>
            <a:ext cx="3326599" cy="586523"/>
          </a:xfrm>
          <a:prstGeom prst="wedgeRoundRectCallout">
            <a:avLst>
              <a:gd name="adj1" fmla="val -63403"/>
              <a:gd name="adj2" fmla="val -885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Writes response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872950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4" descr="http://www.lionlike.com/wp-content/uploads/2012/04/home_ne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48" y="1447800"/>
            <a:ext cx="4953000" cy="323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821732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9012" y="4495800"/>
            <a:ext cx="9982200" cy="820600"/>
          </a:xfrm>
        </p:spPr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Readers and Writers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277024"/>
            <a:ext cx="9525000" cy="1365365"/>
          </a:xfrm>
        </p:spPr>
        <p:txBody>
          <a:bodyPr/>
          <a:lstStyle/>
          <a:p>
            <a:r>
              <a:rPr lang="en-US" noProof="1" smtClean="0"/>
              <a:t>StreamReader, Binaryreader, StreamWriter, BinaryWriter</a:t>
            </a:r>
            <a:endParaRPr lang="en-US" noProof="1"/>
          </a:p>
        </p:txBody>
      </p:sp>
      <p:pic>
        <p:nvPicPr>
          <p:cNvPr id="4098" name="Picture 2" descr="https://aliabdussalam.files.wordpress.com/2012/12/learn-read-write-english-800x8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80" y="1219200"/>
            <a:ext cx="4331864" cy="32400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437416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Readers and writers are classes which facilitate the work with streams</a:t>
            </a:r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Text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.WriteLine()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(similar to working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Console.*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noProof="1" smtClean="0"/>
              <a:t>Binary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for working with primitive types –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.ReadInt32()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.ReadBoolean()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WriteChar()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etc.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Readers and Writers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221156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and display text file line by line 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StreamReader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Reading From File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858806"/>
            <a:ext cx="105918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 reader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StreamReader("somefile.txt");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(reader)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lineNumber = 0;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line = reader.ReadLine();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(line !=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lineNumber++;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Console.WriteLine("Line {0}: {1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lineNumber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line);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 = reader.ReadLine();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8930783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Writing Reversed Text to File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219200"/>
            <a:ext cx="105918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reader = new StreamReader("../../Program.cs"))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(var writer = new StreamWriter("../../reversed.txt"))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string line = reader.ReadLine();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(line != null)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nn-NO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for (int i = line.Length - 1; i &gt;= 0; i--)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writer.Write(line[i]);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endParaRPr lang="en-US" sz="2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writer.WriteLine();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line = reader.ReadLine();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5419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012" y="4953000"/>
            <a:ext cx="9982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 smtClean="0">
                <a:cs typeface="Consolas" panose="020B0609020204030204" pitchFamily="49" charset="0"/>
              </a:rPr>
              <a:t>Readers and Writers</a:t>
            </a:r>
            <a:endParaRPr lang="en-US" noProof="1">
              <a:cs typeface="Consolas" panose="020B0609020204030204" pitchFamily="49" charset="0"/>
            </a:endParaRPr>
          </a:p>
        </p:txBody>
      </p:sp>
      <p:pic>
        <p:nvPicPr>
          <p:cNvPr id="5" name="Picture 2" descr="http://content.artofmanliness.com/uploads/2009/06/baby-on-toilet-read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48" y="1371600"/>
            <a:ext cx="2438400" cy="307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="" xmlns:p14="http://schemas.microsoft.com/office/powerpoint/2010/main" val="13242310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012" y="4953000"/>
            <a:ext cx="9982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 smtClean="0">
                <a:cs typeface="Consolas" panose="020B0609020204030204" pitchFamily="49" charset="0"/>
              </a:rPr>
              <a:t>Fixing Movie Subtitles</a:t>
            </a:r>
            <a:endParaRPr lang="en-US" noProof="1">
              <a:cs typeface="Consolas" panose="020B0609020204030204" pitchFamily="49" charset="0"/>
            </a:endParaRPr>
          </a:p>
        </p:txBody>
      </p:sp>
      <p:pic>
        <p:nvPicPr>
          <p:cNvPr id="7" name="Picture 6" descr="http://hub.tv-ark.org.uk/images/bbcother/images/promotions/bbc_subtitles_2001b_40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322831">
            <a:off x="4023643" y="1824152"/>
            <a:ext cx="3783610" cy="2837708"/>
          </a:xfrm>
          <a:prstGeom prst="ellipse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42757669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044430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supports special streams</a:t>
            </a:r>
          </a:p>
          <a:p>
            <a:pPr lvl="1"/>
            <a:r>
              <a:rPr lang="en-US" noProof="1" smtClean="0"/>
              <a:t>Work just like normal streams, but provide additional functionality</a:t>
            </a:r>
          </a:p>
          <a:p>
            <a:pPr lvl="2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CryptoStream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encrypts when writing, decrypts when reading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GzipStream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compresses/decompresses data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PipedStream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allows reading/writing data across multiple processes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pic>
        <p:nvPicPr>
          <p:cNvPr id="4106" name="Picture 10" descr="http://vakademe.ru/images/main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74279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i61.tinypic.com/28vq69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51" y="4870414"/>
            <a:ext cx="1735715" cy="130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17812" y="5162207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16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821504" y="5147530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112" name="Picture 16" descr="http://cdn.1001freedownloads.com/vector/thumb/72883/document_encrypted_g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17" y="455473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20"/>
          <p:cNvSpPr>
            <a:spLocks/>
          </p:cNvSpPr>
          <p:nvPr/>
        </p:nvSpPr>
        <p:spPr bwMode="auto">
          <a:xfrm flipV="1">
            <a:off x="2945581" y="4958954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 flipV="1">
            <a:off x="6949273" y="4939147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8343" y="4475449"/>
            <a:ext cx="22187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Input Stream</a:t>
            </a:r>
            <a:endParaRPr lang="en-US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7018179" y="4508412"/>
            <a:ext cx="26010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Output Stream</a:t>
            </a:r>
            <a:endParaRPr lang="en-US" sz="2500" dirty="0"/>
          </a:p>
        </p:txBody>
      </p:sp>
    </p:spTree>
    <p:extLst>
      <p:ext uri="{BB962C8B-B14F-4D97-AF65-F5344CB8AC3E}">
        <p14:creationId xmlns="" xmlns:p14="http://schemas.microsoft.com/office/powerpoint/2010/main" val="18528371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is a resource for storing information</a:t>
            </a:r>
          </a:p>
          <a:p>
            <a:pPr lvl="1"/>
            <a:r>
              <a:rPr lang="en-US" dirty="0" smtClean="0"/>
              <a:t>Located on a storage device (e.g.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hard-drive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Has name, size, extension and contents</a:t>
            </a:r>
          </a:p>
          <a:p>
            <a:pPr lvl="1"/>
            <a:r>
              <a:rPr lang="en-US" dirty="0" smtClean="0"/>
              <a:t>Stores information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series of bytes</a:t>
            </a:r>
          </a:p>
          <a:p>
            <a:r>
              <a:rPr lang="en-US" dirty="0" smtClean="0"/>
              <a:t>Two file types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binary</a:t>
            </a: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pic>
        <p:nvPicPr>
          <p:cNvPr id="2050" name="Picture 2" descr="http://iconizer.net/files/Clean/orig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981200"/>
            <a:ext cx="2438400" cy="2438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506594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www.planetware.com/photos-large/USNY/new-york-niagara-falls-state-pa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524000"/>
            <a:ext cx="4876800" cy="3251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484986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File Class in .NET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 Working With 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1019" y="2049291"/>
            <a:ext cx="3128857" cy="2230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25202760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noProof="1" smtClean="0"/>
              <a:t> is a static class that provides methods for quick and easy manipulation of files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ReadAllText()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WriteAllText()</a:t>
            </a:r>
            <a:r>
              <a:rPr lang="en-US" b="1" noProof="1" smtClean="0"/>
              <a:t> </a:t>
            </a:r>
            <a:r>
              <a:rPr lang="en-US" noProof="1" smtClean="0"/>
              <a:t>– reads/writes everything at once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  <a:r>
              <a:rPr lang="en-US" b="1" noProof="1" smtClean="0"/>
              <a:t> </a:t>
            </a:r>
            <a:r>
              <a:rPr lang="en-US" noProof="1" smtClean="0"/>
              <a:t>– moves a file to the specified destination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Create()</a:t>
            </a:r>
            <a:r>
              <a:rPr lang="en-US" b="1" noProof="1" smtClean="0"/>
              <a:t> </a:t>
            </a:r>
            <a:r>
              <a:rPr lang="en-US" noProof="1" smtClean="0"/>
              <a:t>– creates a new file and opens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noProof="1" smtClean="0"/>
              <a:t> to it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Delete()</a:t>
            </a:r>
            <a:r>
              <a:rPr lang="en-US" b="1" noProof="1" smtClean="0"/>
              <a:t> </a:t>
            </a:r>
            <a:r>
              <a:rPr lang="en-US" noProof="1" smtClean="0"/>
              <a:t>– deletes an existing file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Exists()</a:t>
            </a:r>
            <a:r>
              <a:rPr lang="en-US" noProof="1" smtClean="0"/>
              <a:t> – checks if such a file exists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File Class in .NET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59914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Working With Files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219200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File.ReadAllText(FilePath);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Console.WriteLine(text);       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File.WriteAllText("../../new.txt", "New line");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fileExists = File.Exists("../../Program.cs");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Console.WriteLine(fileExists);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fileStream = File.Create("temp.bin");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fileStream.Close();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File.Move("temp.bin", "renamed.bin");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File.Delete("renamed.bin");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74450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 smtClean="0"/>
              <a:t>Working With Directories And Files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19200"/>
            <a:ext cx="10820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info </a:t>
            </a: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new FileInfo("../../Program.cs");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Name: {0}, Extension: {1}, Size: {2}b, Last Accessed: {3}",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info.Name, info.Extension, info.Length, info.LastAccessTime);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string[] files = Directory.GetFiles(Directory.GetCurrentDirectory());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file in files)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Console.WriteLine(file);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path = Environment.GetFolderPath(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Environment.SpecialFolder.Desktop);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Console.WriteLine(path);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25418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sz="3600" dirty="0" smtClean="0"/>
              <a:t> are ordered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sequences of bytes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1" smtClean="0"/>
              <a:t>Serve as I/O mechanisms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be read or written to (or both)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have any nature – file, network, memory,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noProof="1" smtClean="0"/>
              <a:t>device, etc.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Reader and writers facilitate the work with streams by providing additional functionality (e.g. reading entire lines at once)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Always close streams by putting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using(…)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4478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Streams and Files</a:t>
            </a:r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20848081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89069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14400"/>
            <a:ext cx="11466599" cy="5610602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contain text information</a:t>
            </a:r>
          </a:p>
          <a:p>
            <a:pPr lvl="1"/>
            <a:r>
              <a:rPr lang="en-US" dirty="0" smtClean="0"/>
              <a:t>Store text differently according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encoding</a:t>
            </a:r>
          </a:p>
          <a:p>
            <a:pPr lvl="2"/>
            <a:r>
              <a:rPr lang="en-US" dirty="0" smtClean="0"/>
              <a:t>E.g. in ASCII (0..127 codes) a character is represented by 1 byte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In UTF8 (0..65535 codes) a character is represented by 1-4 bytes</a:t>
            </a:r>
          </a:p>
          <a:p>
            <a:pPr lvl="2"/>
            <a:endParaRPr lang="en-US" dirty="0"/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1217612" y="2895601"/>
            <a:ext cx="39624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1446212" y="2895600"/>
            <a:ext cx="32766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 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194177944"/>
              </p:ext>
            </p:extLst>
          </p:nvPr>
        </p:nvGraphicFramePr>
        <p:xfrm>
          <a:off x="1490662" y="3432174"/>
          <a:ext cx="3240316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1217612" y="4800600"/>
            <a:ext cx="8077200" cy="14905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3503612" y="4810780"/>
            <a:ext cx="55245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С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м      я      х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443343835"/>
              </p:ext>
            </p:extLst>
          </p:nvPr>
        </p:nvGraphicFramePr>
        <p:xfrm>
          <a:off x="1490662" y="5641973"/>
          <a:ext cx="7575546" cy="496824"/>
        </p:xfrm>
        <a:graphic>
          <a:graphicData uri="http://schemas.openxmlformats.org/drawingml/2006/table">
            <a:tbl>
              <a:tblPr/>
              <a:tblGrid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2472367" y="4487329"/>
            <a:ext cx="119390" cy="2019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6212" y="4800600"/>
            <a:ext cx="2133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Header bytes</a:t>
            </a:r>
            <a:endParaRPr lang="en-US" sz="2800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173325" y="485478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/>
          <p:cNvSpPr/>
          <p:nvPr/>
        </p:nvSpPr>
        <p:spPr>
          <a:xfrm rot="5400000">
            <a:off x="5544925" y="484585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eft Brace 15"/>
          <p:cNvSpPr/>
          <p:nvPr/>
        </p:nvSpPr>
        <p:spPr>
          <a:xfrm rot="5400000">
            <a:off x="6916525" y="4843219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 rot="5400000">
            <a:off x="8326225" y="485478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35606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files store raw sequences of bytes</a:t>
            </a:r>
          </a:p>
          <a:p>
            <a:pPr lvl="1"/>
            <a:r>
              <a:rPr lang="en-US" dirty="0" smtClean="0"/>
              <a:t>Can contain any data (images, sound, multimedia, etc.)</a:t>
            </a:r>
          </a:p>
          <a:p>
            <a:pPr lvl="1"/>
            <a:r>
              <a:rPr lang="en-US" dirty="0" smtClean="0"/>
              <a:t>Not human-readable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Files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050746"/>
            <a:ext cx="3271345" cy="347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03" y="3272515"/>
            <a:ext cx="4128461" cy="3128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0187124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and Binary Files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 in Hex Editor</a:t>
            </a:r>
            <a:endParaRPr lang="en-US" dirty="0"/>
          </a:p>
        </p:txBody>
      </p:sp>
      <p:pic>
        <p:nvPicPr>
          <p:cNvPr id="2052" name="Picture 4" descr="https://thetechlunch.files.wordpress.com/2008/10/binary_code_3-780x3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2071485"/>
            <a:ext cx="6103514" cy="24805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329550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hipwader.com/images/goodlookingrun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41812" y="1371600"/>
            <a:ext cx="3333750" cy="3264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</a:t>
            </a:r>
            <a:r>
              <a:rPr lang="en-US" dirty="0" smtClean="0"/>
              <a:t>Is Stream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Streams Basic Concepts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068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</a:t>
            </a:r>
            <a:r>
              <a:rPr lang="en-US" dirty="0"/>
              <a:t> is the natural way to transfer data in </a:t>
            </a:r>
            <a:r>
              <a:rPr lang="en-US" dirty="0" smtClean="0"/>
              <a:t>the computer </a:t>
            </a:r>
            <a:r>
              <a:rPr lang="en-US" dirty="0"/>
              <a:t>world</a:t>
            </a:r>
          </a:p>
          <a:p>
            <a:pPr>
              <a:lnSpc>
                <a:spcPct val="100000"/>
              </a:lnSpc>
            </a:pPr>
            <a:r>
              <a:rPr lang="en-US" dirty="0"/>
              <a:t>To read or write a file, we open a stream connected to the file and access the data </a:t>
            </a:r>
            <a:r>
              <a:rPr lang="en-US" dirty="0" smtClean="0"/>
              <a:t>through the </a:t>
            </a:r>
            <a:r>
              <a:rPr lang="en-US" dirty="0"/>
              <a:t>stream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Stream?</a:t>
            </a:r>
            <a:endParaRPr lang="bg-BG" dirty="0"/>
          </a:p>
        </p:txBody>
      </p:sp>
      <p:sp>
        <p:nvSpPr>
          <p:cNvPr id="428052" name="Freeform 20"/>
          <p:cNvSpPr>
            <a:spLocks/>
          </p:cNvSpPr>
          <p:nvPr/>
        </p:nvSpPr>
        <p:spPr bwMode="auto">
          <a:xfrm>
            <a:off x="3565526" y="4424066"/>
            <a:ext cx="4535487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54" name="Text Box 22"/>
          <p:cNvSpPr txBox="1">
            <a:spLocks noChangeArrowheads="1"/>
          </p:cNvSpPr>
          <p:nvPr/>
        </p:nvSpPr>
        <p:spPr bwMode="auto">
          <a:xfrm>
            <a:off x="4780967" y="3962401"/>
            <a:ext cx="189346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stream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8055" name="Freeform 23"/>
          <p:cNvSpPr>
            <a:spLocks/>
          </p:cNvSpPr>
          <p:nvPr/>
        </p:nvSpPr>
        <p:spPr bwMode="auto">
          <a:xfrm rot="10800000">
            <a:off x="3997326" y="5865516"/>
            <a:ext cx="4535487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56" name="Text Box 24"/>
          <p:cNvSpPr txBox="1">
            <a:spLocks noChangeArrowheads="1"/>
          </p:cNvSpPr>
          <p:nvPr/>
        </p:nvSpPr>
        <p:spPr bwMode="auto">
          <a:xfrm>
            <a:off x="5128062" y="5473701"/>
            <a:ext cx="206287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stream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225" name="Picture 1" descr="C:\Trash\stream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03612" y="4652384"/>
            <a:ext cx="4800600" cy="822960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28048" name="Picture 16" descr="binary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827212" y="4208165"/>
            <a:ext cx="2160588" cy="2160588"/>
          </a:xfrm>
          <a:prstGeom prst="rect">
            <a:avLst/>
          </a:prstGeom>
          <a:noFill/>
          <a:effectLst/>
        </p:spPr>
      </p:pic>
      <p:pic>
        <p:nvPicPr>
          <p:cNvPr id="428050" name="Picture 18" descr="Calculator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972424" y="4114800"/>
            <a:ext cx="2160588" cy="2160588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="" xmlns:p14="http://schemas.microsoft.com/office/powerpoint/2010/main" val="945967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2368</Words>
  <Application>Microsoft Office PowerPoint</Application>
  <PresentationFormat>Custom</PresentationFormat>
  <Paragraphs>476</Paragraphs>
  <Slides>48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SoftUni 16x9</vt:lpstr>
      <vt:lpstr>1_SoftUni 16x9</vt:lpstr>
      <vt:lpstr>3_SoftUni 16x9</vt:lpstr>
      <vt:lpstr>Files and Streams</vt:lpstr>
      <vt:lpstr>Table of Contents</vt:lpstr>
      <vt:lpstr>Files</vt:lpstr>
      <vt:lpstr>Files</vt:lpstr>
      <vt:lpstr>Text Files</vt:lpstr>
      <vt:lpstr>Binary Files</vt:lpstr>
      <vt:lpstr>Text and Binary Files</vt:lpstr>
      <vt:lpstr>What Is Stream?</vt:lpstr>
      <vt:lpstr>What is Stream?</vt:lpstr>
      <vt:lpstr>Streams Basics</vt:lpstr>
      <vt:lpstr>Stream – Example</vt:lpstr>
      <vt:lpstr>Stream Types in .NET</vt:lpstr>
      <vt:lpstr>Base Streams</vt:lpstr>
      <vt:lpstr>The System.IO.Stream Class </vt:lpstr>
      <vt:lpstr>Methods of System.IO.Stream Class</vt:lpstr>
      <vt:lpstr>Methods of System.IO.Stream Class (2)</vt:lpstr>
      <vt:lpstr>Methods of System.IO.Stream Class (3)</vt:lpstr>
      <vt:lpstr>Buffered Streams</vt:lpstr>
      <vt:lpstr>Buffered Streams (2)</vt:lpstr>
      <vt:lpstr>File Stream</vt:lpstr>
      <vt:lpstr>The FileStream Class</vt:lpstr>
      <vt:lpstr>The FileStream Class (2)</vt:lpstr>
      <vt:lpstr>Writing Text to File – Example</vt:lpstr>
      <vt:lpstr>Copying File – Example</vt:lpstr>
      <vt:lpstr>Copying a File</vt:lpstr>
      <vt:lpstr>Memory Stream</vt:lpstr>
      <vt:lpstr>Reading In-Memory String – Example</vt:lpstr>
      <vt:lpstr>Memory Stream</vt:lpstr>
      <vt:lpstr>Network Stream</vt:lpstr>
      <vt:lpstr>Simple Web Server – Example</vt:lpstr>
      <vt:lpstr>Network Stream</vt:lpstr>
      <vt:lpstr>Readers and Writers</vt:lpstr>
      <vt:lpstr>Readers and Writers</vt:lpstr>
      <vt:lpstr>Reading From File</vt:lpstr>
      <vt:lpstr>Writing Reversed Text to File – Example</vt:lpstr>
      <vt:lpstr>Slide 36</vt:lpstr>
      <vt:lpstr>Slide 37</vt:lpstr>
      <vt:lpstr>Exercises in Class</vt:lpstr>
      <vt:lpstr>Other Streams</vt:lpstr>
      <vt:lpstr>Other Streams</vt:lpstr>
      <vt:lpstr>File Class in .NET</vt:lpstr>
      <vt:lpstr>File Class in .NET</vt:lpstr>
      <vt:lpstr>Working With Files – Example</vt:lpstr>
      <vt:lpstr>Working With Directories And Files – Example</vt:lpstr>
      <vt:lpstr>Summary</vt:lpstr>
      <vt:lpstr>Streams and Files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and Text Files</dc:title>
  <dc:subject>Advanced C#  Course</dc:subject>
  <dc:creator/>
  <cp:keywords>C#, text, files, streams,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2015-09-28T09:28:39Z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